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2" r:id="rId5"/>
    <p:sldId id="261" r:id="rId6"/>
    <p:sldId id="258" r:id="rId7"/>
    <p:sldId id="259"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43655AC9-CD4C-4EC1-89F4-07A80BC3E4B3}" type="datetimeFigureOut">
              <a:rPr lang="en-GB" smtClean="0"/>
              <a:t>11/03/2014</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171106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43655AC9-CD4C-4EC1-89F4-07A80BC3E4B3}" type="datetimeFigureOut">
              <a:rPr lang="en-GB" smtClean="0"/>
              <a:t>11/03/2014</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52656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43655AC9-CD4C-4EC1-89F4-07A80BC3E4B3}" type="datetimeFigureOut">
              <a:rPr lang="en-GB" smtClean="0"/>
              <a:t>11/03/2014</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300247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43655AC9-CD4C-4EC1-89F4-07A80BC3E4B3}" type="datetimeFigureOut">
              <a:rPr lang="en-GB" smtClean="0"/>
              <a:t>11/03/2014</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4051641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3655AC9-CD4C-4EC1-89F4-07A80BC3E4B3}" type="datetimeFigureOut">
              <a:rPr lang="en-GB" smtClean="0"/>
              <a:t>11/03/2014</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1411603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43655AC9-CD4C-4EC1-89F4-07A80BC3E4B3}" type="datetimeFigureOut">
              <a:rPr lang="en-GB" smtClean="0"/>
              <a:t>11/03/2014</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29363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43655AC9-CD4C-4EC1-89F4-07A80BC3E4B3}" type="datetimeFigureOut">
              <a:rPr lang="en-GB" smtClean="0"/>
              <a:t>11/03/2014</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1513676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43655AC9-CD4C-4EC1-89F4-07A80BC3E4B3}" type="datetimeFigureOut">
              <a:rPr lang="en-GB" smtClean="0"/>
              <a:t>11/03/2014</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332720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655AC9-CD4C-4EC1-89F4-07A80BC3E4B3}" type="datetimeFigureOut">
              <a:rPr lang="en-GB" smtClean="0"/>
              <a:t>11/03/2014</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2298033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3655AC9-CD4C-4EC1-89F4-07A80BC3E4B3}" type="datetimeFigureOut">
              <a:rPr lang="en-GB" smtClean="0"/>
              <a:t>11/03/2014</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2006673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3655AC9-CD4C-4EC1-89F4-07A80BC3E4B3}" type="datetimeFigureOut">
              <a:rPr lang="en-GB" smtClean="0"/>
              <a:t>11/03/2014</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AF6CB787-568A-4E19-B896-1D489E53043C}" type="slidenum">
              <a:rPr lang="en-GB" smtClean="0"/>
              <a:t>‹N›</a:t>
            </a:fld>
            <a:endParaRPr lang="en-GB"/>
          </a:p>
        </p:txBody>
      </p:sp>
    </p:spTree>
    <p:extLst>
      <p:ext uri="{BB962C8B-B14F-4D97-AF65-F5344CB8AC3E}">
        <p14:creationId xmlns:p14="http://schemas.microsoft.com/office/powerpoint/2010/main" val="1052157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55AC9-CD4C-4EC1-89F4-07A80BC3E4B3}" type="datetimeFigureOut">
              <a:rPr lang="en-GB" smtClean="0"/>
              <a:t>11/03/2014</a:t>
            </a:fld>
            <a:endParaRPr lang="en-GB"/>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CB787-568A-4E19-B896-1D489E53043C}" type="slidenum">
              <a:rPr lang="en-GB" smtClean="0"/>
              <a:t>‹N›</a:t>
            </a:fld>
            <a:endParaRPr lang="en-GB"/>
          </a:p>
        </p:txBody>
      </p:sp>
    </p:spTree>
    <p:extLst>
      <p:ext uri="{BB962C8B-B14F-4D97-AF65-F5344CB8AC3E}">
        <p14:creationId xmlns:p14="http://schemas.microsoft.com/office/powerpoint/2010/main" val="1706502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solidFill>
                  <a:srgbClr val="002060"/>
                </a:solidFill>
              </a:rPr>
              <a:t>IL FU MATTIA PASCAL</a:t>
            </a:r>
            <a:endParaRPr lang="en-GB" b="1" dirty="0">
              <a:solidFill>
                <a:srgbClr val="002060"/>
              </a:solidFill>
            </a:endParaRPr>
          </a:p>
        </p:txBody>
      </p:sp>
      <p:sp>
        <p:nvSpPr>
          <p:cNvPr id="3" name="Sottotitolo 2"/>
          <p:cNvSpPr>
            <a:spLocks noGrp="1"/>
          </p:cNvSpPr>
          <p:nvPr>
            <p:ph type="subTitle" idx="1"/>
          </p:nvPr>
        </p:nvSpPr>
        <p:spPr/>
        <p:txBody>
          <a:bodyPr/>
          <a:lstStyle/>
          <a:p>
            <a:r>
              <a:rPr lang="it-IT" dirty="0" smtClean="0">
                <a:solidFill>
                  <a:srgbClr val="0070C0"/>
                </a:solidFill>
              </a:rPr>
              <a:t>Di</a:t>
            </a:r>
          </a:p>
          <a:p>
            <a:r>
              <a:rPr lang="it-IT" dirty="0" smtClean="0">
                <a:solidFill>
                  <a:srgbClr val="0070C0"/>
                </a:solidFill>
              </a:rPr>
              <a:t>Luigi Pirandello</a:t>
            </a:r>
            <a:endParaRPr lang="en-GB" dirty="0">
              <a:solidFill>
                <a:srgbClr val="0070C0"/>
              </a:solidFill>
            </a:endParaRPr>
          </a:p>
        </p:txBody>
      </p:sp>
    </p:spTree>
    <p:extLst>
      <p:ext uri="{BB962C8B-B14F-4D97-AF65-F5344CB8AC3E}">
        <p14:creationId xmlns:p14="http://schemas.microsoft.com/office/powerpoint/2010/main" val="326441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323528" y="620688"/>
            <a:ext cx="8532440" cy="5505475"/>
          </a:xfrm>
        </p:spPr>
        <p:txBody>
          <a:bodyPr>
            <a:normAutofit fontScale="47500" lnSpcReduction="20000"/>
          </a:bodyPr>
          <a:lstStyle/>
          <a:p>
            <a:pPr marL="0" indent="0">
              <a:buNone/>
            </a:pPr>
            <a:r>
              <a:rPr lang="it-IT" sz="3000" dirty="0"/>
              <a:t>― Io, no; io, no.... Chi sarà stato?.... mi somigliava, certo.... Avrà forse avuto la barba anche lui, come la mia.... la mia stessa [p. 92]corporatura.... E m’han riconosciuto!... Scomparso da parecchi giorni.... Eh già! Ma io vorrei sapere, vorrei sapere chi si è affrettato così a riconoscermi. Possibile che quel disgraziato là fosse tanto simile a me? vestito come me? tal quale? Ma sarà stata lei, forse, lei, Marianna </a:t>
            </a:r>
            <a:r>
              <a:rPr lang="it-IT" sz="3000" dirty="0" err="1"/>
              <a:t>Dondi</a:t>
            </a:r>
            <a:r>
              <a:rPr lang="it-IT" sz="3000" dirty="0"/>
              <a:t>, la vedova Pescatore: oh! m’ha pescato subito, m’ha riconosciuto subito! Non le sarà parso vero, figuriamoci! « È lui! è lui! mio genero! ah, povero Mattia! ah, povero figliuolo mio! » E si sarà messa a piangere </a:t>
            </a:r>
            <a:r>
              <a:rPr lang="it-IT" sz="3000" dirty="0" err="1"/>
              <a:t>fors’anche</a:t>
            </a:r>
            <a:r>
              <a:rPr lang="it-IT" sz="3000" dirty="0"/>
              <a:t>; si sarà pure inginocchiata accanto al cadavere di quel poveretto, che non ha potuto tirarle un calcio e gridarle: « Ma lèvati di qua: non ti conosco ».</a:t>
            </a:r>
            <a:r>
              <a:rPr lang="it-IT" sz="3600" dirty="0"/>
              <a:t/>
            </a:r>
            <a:br>
              <a:rPr lang="it-IT" sz="3600" dirty="0"/>
            </a:br>
            <a:r>
              <a:rPr lang="it-IT" sz="3600" dirty="0"/>
              <a:t/>
            </a:r>
            <a:br>
              <a:rPr lang="it-IT" sz="3600" dirty="0"/>
            </a:br>
            <a:endParaRPr lang="en-GB" sz="3600" dirty="0"/>
          </a:p>
          <a:p>
            <a:pPr marL="0" indent="0">
              <a:buNone/>
            </a:pPr>
            <a:r>
              <a:rPr lang="it-IT" sz="3000" dirty="0" smtClean="0"/>
              <a:t>Fremevo</a:t>
            </a:r>
            <a:r>
              <a:rPr lang="it-IT" sz="3000" dirty="0"/>
              <a:t>. Finalmente il treno s’arrestò a un’altra stazione. Aprii lo sportello e mi precipitai giù, con l’idea confusa di fare qualche cosa, subito: un telegramma d’urgenza per smentire quella notizia.</a:t>
            </a:r>
            <a:br>
              <a:rPr lang="it-IT" sz="3000" dirty="0"/>
            </a:br>
            <a:r>
              <a:rPr lang="it-IT" sz="3000" dirty="0"/>
              <a:t/>
            </a:r>
            <a:br>
              <a:rPr lang="it-IT" sz="3000" dirty="0"/>
            </a:br>
            <a:r>
              <a:rPr lang="it-IT" sz="3000" dirty="0"/>
              <a:t>Il salto che spiccai dal vagone mi salvò: come se mi avesse scosso dal cervello quella stupida fissazione, intravidi in un baleno.... ma sì! la mia liberazione, la libertà, una vita nuova!</a:t>
            </a:r>
            <a:br>
              <a:rPr lang="it-IT" sz="3000" dirty="0"/>
            </a:br>
            <a:r>
              <a:rPr lang="it-IT" sz="3000" dirty="0"/>
              <a:t/>
            </a:r>
            <a:br>
              <a:rPr lang="it-IT" sz="3000" dirty="0"/>
            </a:br>
            <a:r>
              <a:rPr lang="it-IT" sz="3000" dirty="0"/>
              <a:t>Avevo con me </a:t>
            </a:r>
            <a:r>
              <a:rPr lang="it-IT" sz="3000" dirty="0" err="1"/>
              <a:t>ottantaduemila</a:t>
            </a:r>
            <a:r>
              <a:rPr lang="it-IT" sz="3000" dirty="0"/>
              <a:t> lire, e non avrei più dovuto darle a nessuno! Ero morto, ero morto: non avevo più debiti, non avevo più moglie, non avevo più suocera: nessuno! libero! libero! libero! Che cercavo di più?</a:t>
            </a:r>
            <a:br>
              <a:rPr lang="it-IT" sz="3000" dirty="0"/>
            </a:br>
            <a:r>
              <a:rPr lang="it-IT" sz="3000" dirty="0"/>
              <a:t/>
            </a:r>
            <a:br>
              <a:rPr lang="it-IT" sz="3000" dirty="0"/>
            </a:br>
            <a:r>
              <a:rPr lang="it-IT" sz="3000" dirty="0"/>
              <a:t>Pensando così, dovevo esser rimasto in un atteggiamento stranissimo, là, su la banchina di quella stazione. Avevo lasciato aperto lo sportello del vagone. Mi vidi attorno parecchia gente, che mi gridava non so che cosa; uno, infine, mi scosse e mi spinse, gridandomi più forte: [p. 93]</a:t>
            </a:r>
            <a:br>
              <a:rPr lang="it-IT" sz="3000" dirty="0"/>
            </a:br>
            <a:r>
              <a:rPr lang="it-IT" sz="3000" dirty="0"/>
              <a:t/>
            </a:r>
            <a:br>
              <a:rPr lang="it-IT" sz="3000" dirty="0"/>
            </a:br>
            <a:r>
              <a:rPr lang="it-IT" sz="3000" dirty="0"/>
              <a:t>― Il treno riparte!</a:t>
            </a:r>
            <a:br>
              <a:rPr lang="it-IT" sz="3000" dirty="0"/>
            </a:br>
            <a:r>
              <a:rPr lang="it-IT" sz="3000" dirty="0"/>
              <a:t/>
            </a:r>
            <a:br>
              <a:rPr lang="it-IT" sz="3000" dirty="0"/>
            </a:br>
            <a:r>
              <a:rPr lang="it-IT" sz="3000" dirty="0"/>
              <a:t>― Ma lo lasci, lo lasci ripartire, caro signore! ― gli gridai io, a mia volta. ― Cambio treno!</a:t>
            </a:r>
            <a:br>
              <a:rPr lang="it-IT" sz="3000" dirty="0"/>
            </a:br>
            <a:r>
              <a:rPr lang="it-IT" sz="3000" dirty="0"/>
              <a:t/>
            </a:r>
            <a:br>
              <a:rPr lang="it-IT" sz="3000" dirty="0"/>
            </a:br>
            <a:r>
              <a:rPr lang="it-IT" sz="3000" dirty="0"/>
              <a:t>Mi aveva ora assalito un dubbio: il dubbio se quella notizia fosse già stata smentita; se già si fosse riconosciuto l’errore, a </a:t>
            </a:r>
            <a:r>
              <a:rPr lang="it-IT" sz="3000" dirty="0" err="1"/>
              <a:t>Miragno</a:t>
            </a:r>
            <a:r>
              <a:rPr lang="it-IT" sz="3000" dirty="0"/>
              <a:t>; se fossero saltati fuori i parenti del vero morto a correggere la falsa identificazione.</a:t>
            </a:r>
            <a:br>
              <a:rPr lang="it-IT" sz="3000" dirty="0"/>
            </a:br>
            <a:r>
              <a:rPr lang="it-IT" sz="3000" dirty="0"/>
              <a:t/>
            </a:r>
            <a:br>
              <a:rPr lang="it-IT" sz="3000" dirty="0"/>
            </a:br>
            <a:r>
              <a:rPr lang="it-IT" sz="3000" dirty="0"/>
              <a:t>Prima di rallegrarmi così, dovevo bene accertarmi, aver notizie precise e particolareggiate.</a:t>
            </a:r>
            <a:endParaRPr lang="en-GB" sz="3000" dirty="0"/>
          </a:p>
          <a:p>
            <a:endParaRPr lang="en-GB" dirty="0"/>
          </a:p>
        </p:txBody>
      </p:sp>
    </p:spTree>
    <p:extLst>
      <p:ext uri="{BB962C8B-B14F-4D97-AF65-F5344CB8AC3E}">
        <p14:creationId xmlns:p14="http://schemas.microsoft.com/office/powerpoint/2010/main" val="309214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smtClean="0">
                <a:solidFill>
                  <a:srgbClr val="002060"/>
                </a:solidFill>
                <a:latin typeface="Monotype Corsiva" panose="03010101010201010101" pitchFamily="66" charset="0"/>
              </a:rPr>
              <a:t>NOTIZIE SULL’AUTORE, INQUADRAZIONE DEL ROMANZO NELLA SUA PRODUZIONE E NELLA SUA EPOCA</a:t>
            </a:r>
            <a:endParaRPr lang="en-GB" sz="2800" b="1" dirty="0">
              <a:solidFill>
                <a:srgbClr val="002060"/>
              </a:solidFill>
              <a:latin typeface="Monotype Corsiva" panose="03010101010201010101" pitchFamily="66" charset="0"/>
            </a:endParaRPr>
          </a:p>
        </p:txBody>
      </p:sp>
      <p:sp>
        <p:nvSpPr>
          <p:cNvPr id="3" name="Segnaposto contenuto 2"/>
          <p:cNvSpPr>
            <a:spLocks noGrp="1"/>
          </p:cNvSpPr>
          <p:nvPr>
            <p:ph idx="1"/>
          </p:nvPr>
        </p:nvSpPr>
        <p:spPr>
          <a:xfrm>
            <a:off x="467544" y="1556792"/>
            <a:ext cx="8229600" cy="4525963"/>
          </a:xfrm>
        </p:spPr>
        <p:txBody>
          <a:bodyPr>
            <a:normAutofit fontScale="92500" lnSpcReduction="20000"/>
          </a:bodyPr>
          <a:lstStyle/>
          <a:p>
            <a:pPr marL="0" indent="0" algn="just">
              <a:buNone/>
            </a:pPr>
            <a:r>
              <a:rPr lang="it-IT" dirty="0" smtClean="0"/>
              <a:t>Luigi Pirandello nasce nel 1867 a Girgenti, oggi Agrigento, nella casa di campagna di famiglia. Ottiene il premio </a:t>
            </a:r>
            <a:r>
              <a:rPr lang="it-IT" dirty="0" err="1" smtClean="0"/>
              <a:t>nobel</a:t>
            </a:r>
            <a:r>
              <a:rPr lang="it-IT" dirty="0" smtClean="0"/>
              <a:t> per la letteratura nel 1934, maturò il suo primo successo con il romanzo «IL FU MATTIA PASCAL» (1904). </a:t>
            </a:r>
          </a:p>
          <a:p>
            <a:pPr marL="0" indent="0" algn="just">
              <a:buNone/>
            </a:pPr>
            <a:r>
              <a:rPr lang="it-IT" dirty="0" smtClean="0"/>
              <a:t>Fondamentale è sia la sua produzione letterale sia quella di </a:t>
            </a:r>
            <a:r>
              <a:rPr lang="it-IT" dirty="0" err="1" smtClean="0"/>
              <a:t>noveliere</a:t>
            </a:r>
            <a:r>
              <a:rPr lang="it-IT" dirty="0" smtClean="0"/>
              <a:t>.</a:t>
            </a:r>
          </a:p>
          <a:p>
            <a:pPr marL="0" indent="0" algn="just">
              <a:buNone/>
            </a:pPr>
            <a:r>
              <a:rPr lang="it-IT" dirty="0" smtClean="0"/>
              <a:t>Nel 1925 lavorò per la compagnia del teatro d’arte e nel 1929 fu nominato Accademico d’Italia.</a:t>
            </a:r>
          </a:p>
          <a:p>
            <a:pPr marL="0" indent="0" algn="just">
              <a:buNone/>
            </a:pPr>
            <a:r>
              <a:rPr lang="it-IT" dirty="0" smtClean="0"/>
              <a:t>Tutte le sue opere sono nella collezione Oscar.</a:t>
            </a:r>
          </a:p>
          <a:p>
            <a:pPr marL="0" indent="0" algn="just">
              <a:buNone/>
            </a:pPr>
            <a:r>
              <a:rPr lang="it-IT" dirty="0" smtClean="0"/>
              <a:t>Muore a Roma nel 1936.</a:t>
            </a:r>
            <a:endParaRPr lang="en-GB" dirty="0"/>
          </a:p>
        </p:txBody>
      </p:sp>
    </p:spTree>
    <p:extLst>
      <p:ext uri="{BB962C8B-B14F-4D97-AF65-F5344CB8AC3E}">
        <p14:creationId xmlns:p14="http://schemas.microsoft.com/office/powerpoint/2010/main" val="3042702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latin typeface="Monotype Corsiva" panose="03010101010201010101" pitchFamily="66" charset="0"/>
              </a:rPr>
              <a:t>PERSONAGGI PRINCIPALI</a:t>
            </a:r>
            <a:endParaRPr lang="en-GB" b="1" dirty="0">
              <a:solidFill>
                <a:srgbClr val="002060"/>
              </a:solidFill>
              <a:latin typeface="Monotype Corsiva" panose="03010101010201010101" pitchFamily="66" charset="0"/>
            </a:endParaRPr>
          </a:p>
        </p:txBody>
      </p:sp>
      <p:sp>
        <p:nvSpPr>
          <p:cNvPr id="3" name="Segnaposto contenuto 2"/>
          <p:cNvSpPr>
            <a:spLocks noGrp="1"/>
          </p:cNvSpPr>
          <p:nvPr>
            <p:ph idx="1"/>
          </p:nvPr>
        </p:nvSpPr>
        <p:spPr/>
        <p:txBody>
          <a:bodyPr>
            <a:noAutofit/>
          </a:bodyPr>
          <a:lstStyle/>
          <a:p>
            <a:r>
              <a:rPr lang="it-IT" sz="1100" dirty="0" smtClean="0"/>
              <a:t>Mattia Pascal (narratore e protagonista) / Adriano </a:t>
            </a:r>
            <a:r>
              <a:rPr lang="it-IT" sz="1100" dirty="0" err="1" smtClean="0"/>
              <a:t>Meis</a:t>
            </a:r>
            <a:r>
              <a:rPr lang="it-IT" sz="1100" dirty="0" smtClean="0"/>
              <a:t> (seconda identità di Mattia): personaggio principale del romanzo con carattere impulsivo, allegro e spensierato. </a:t>
            </a:r>
            <a:r>
              <a:rPr lang="it-IT" sz="1100" dirty="0"/>
              <a:t>V</a:t>
            </a:r>
            <a:r>
              <a:rPr lang="it-IT" sz="1100" dirty="0" smtClean="0"/>
              <a:t>iene </a:t>
            </a:r>
            <a:r>
              <a:rPr lang="it-IT" sz="1100" dirty="0"/>
              <a:t>descritto dal punto di vista fisico come un uomo non particolarmente bello, ma in qualche modo affascinante, con una barba rossa e un occhio </a:t>
            </a:r>
            <a:r>
              <a:rPr lang="it-IT" sz="1100" dirty="0" err="1" smtClean="0"/>
              <a:t>strabico.Prima</a:t>
            </a:r>
            <a:r>
              <a:rPr lang="it-IT" sz="1100" dirty="0" smtClean="0"/>
              <a:t> è ricco e poi diventa povero.</a:t>
            </a:r>
            <a:r>
              <a:rPr lang="it-IT" sz="1100" dirty="0"/>
              <a:t> </a:t>
            </a:r>
            <a:r>
              <a:rPr lang="it-IT" sz="1100" dirty="0" smtClean="0"/>
              <a:t>Mattia </a:t>
            </a:r>
            <a:r>
              <a:rPr lang="it-IT" sz="1100" dirty="0"/>
              <a:t>appare come un uomo impulsivo, vivace, ma confusionario, a differenza di quando diventa Adriano </a:t>
            </a:r>
            <a:r>
              <a:rPr lang="it-IT" sz="1100" dirty="0" err="1"/>
              <a:t>Meis</a:t>
            </a:r>
            <a:r>
              <a:rPr lang="it-IT" sz="1100" dirty="0"/>
              <a:t>, uomo molto </a:t>
            </a:r>
            <a:r>
              <a:rPr lang="it-IT" sz="1100" dirty="0" err="1" smtClean="0"/>
              <a:t>sensibil.e</a:t>
            </a:r>
            <a:endParaRPr lang="it-IT" sz="1100" dirty="0" smtClean="0"/>
          </a:p>
          <a:p>
            <a:r>
              <a:rPr lang="it-IT" sz="1100" dirty="0" smtClean="0"/>
              <a:t>Roberto (Berto): fratello di Mattia</a:t>
            </a:r>
          </a:p>
          <a:p>
            <a:r>
              <a:rPr lang="it-IT" sz="1100" dirty="0" smtClean="0"/>
              <a:t>La madre di Mattia</a:t>
            </a:r>
          </a:p>
          <a:p>
            <a:r>
              <a:rPr lang="it-IT" sz="1100" dirty="0" smtClean="0"/>
              <a:t>Zia Scolastica: sorella del padre di Mattia</a:t>
            </a:r>
          </a:p>
          <a:p>
            <a:r>
              <a:rPr lang="it-IT" sz="1100" dirty="0" smtClean="0"/>
              <a:t>Don Eligio </a:t>
            </a:r>
            <a:r>
              <a:rPr lang="it-IT" sz="1100" dirty="0" err="1" smtClean="0"/>
              <a:t>Pellegrinotto</a:t>
            </a:r>
            <a:r>
              <a:rPr lang="it-IT" sz="1100" dirty="0" smtClean="0"/>
              <a:t>: responsabile della biblioteca </a:t>
            </a:r>
            <a:r>
              <a:rPr lang="it-IT" sz="1100" dirty="0" err="1" smtClean="0"/>
              <a:t>Boccamazzo</a:t>
            </a:r>
            <a:r>
              <a:rPr lang="it-IT" sz="1100" dirty="0" smtClean="0"/>
              <a:t>. È lui che suggerisce a Mattia di scrivere il racconto che ha vissuto.</a:t>
            </a:r>
          </a:p>
          <a:p>
            <a:r>
              <a:rPr lang="it-IT" sz="1100" dirty="0" smtClean="0"/>
              <a:t>Il </a:t>
            </a:r>
            <a:r>
              <a:rPr lang="it-IT" sz="1100" dirty="0" err="1" smtClean="0"/>
              <a:t>Malagna</a:t>
            </a:r>
            <a:r>
              <a:rPr lang="it-IT" sz="1100" dirty="0" smtClean="0"/>
              <a:t>: amico del padre di Mattia, che avendo ricevuto tanti benefici dal padre di Mattia; si sentì d’obbligo di aiutare la famiglia gestendo il  patrimonio; egli speculò su di esso e fece andare in rovina la famiglia</a:t>
            </a:r>
          </a:p>
          <a:p>
            <a:r>
              <a:rPr lang="it-IT" sz="1100" dirty="0" smtClean="0"/>
              <a:t>Olivia: bella ragazza che Mattia non sposerà mai, perché è fidanzata con il </a:t>
            </a:r>
            <a:r>
              <a:rPr lang="it-IT" sz="1100" dirty="0" err="1" smtClean="0"/>
              <a:t>Malagna</a:t>
            </a:r>
            <a:r>
              <a:rPr lang="it-IT" sz="1100" dirty="0" smtClean="0"/>
              <a:t>; ma da cui Mattia ebbe un figlio</a:t>
            </a:r>
          </a:p>
          <a:p>
            <a:r>
              <a:rPr lang="it-IT" sz="1100" dirty="0" smtClean="0"/>
              <a:t>Romilda Pescatore: bella ragazza che Mattia cercava di far sposare al suo amico Pomino, ma era troppo timido e quindi viene sposata da Mattia</a:t>
            </a:r>
          </a:p>
          <a:p>
            <a:r>
              <a:rPr lang="it-IT" sz="1100" dirty="0" smtClean="0"/>
              <a:t>Pomino: amico di Mattia</a:t>
            </a:r>
          </a:p>
          <a:p>
            <a:r>
              <a:rPr lang="it-IT" sz="1100" dirty="0" smtClean="0"/>
              <a:t>Vedova Pescatore: madre di Romilda; non sopporta il matrimonio tra sua figlia e Mattia e tutte le volte che vede suo genero litigano</a:t>
            </a:r>
          </a:p>
          <a:p>
            <a:r>
              <a:rPr lang="it-IT" sz="1100" dirty="0" err="1" smtClean="0"/>
              <a:t>Paleari</a:t>
            </a:r>
            <a:r>
              <a:rPr lang="it-IT" sz="1100" dirty="0" smtClean="0"/>
              <a:t>: anziano borghese, padrone di casa di Adriano </a:t>
            </a:r>
            <a:r>
              <a:rPr lang="it-IT" sz="1100" dirty="0" err="1" smtClean="0"/>
              <a:t>Meis</a:t>
            </a:r>
            <a:r>
              <a:rPr lang="it-IT" sz="1100" dirty="0" smtClean="0"/>
              <a:t> a Roma</a:t>
            </a:r>
          </a:p>
          <a:p>
            <a:r>
              <a:rPr lang="it-IT" sz="1100" dirty="0" err="1" smtClean="0"/>
              <a:t>Pinzone</a:t>
            </a:r>
            <a:r>
              <a:rPr lang="it-IT" sz="1100" dirty="0" smtClean="0"/>
              <a:t>: precettore di Mattia e Roberto</a:t>
            </a:r>
          </a:p>
          <a:p>
            <a:r>
              <a:rPr lang="it-IT" sz="1100" dirty="0" smtClean="0"/>
              <a:t>Papiano: genero </a:t>
            </a:r>
            <a:r>
              <a:rPr lang="it-IT" sz="1100" dirty="0" err="1" smtClean="0"/>
              <a:t>Paleari</a:t>
            </a:r>
            <a:endParaRPr lang="it-IT" sz="1100" dirty="0" smtClean="0"/>
          </a:p>
          <a:p>
            <a:r>
              <a:rPr lang="it-IT" sz="1100" dirty="0" smtClean="0"/>
              <a:t>Margherita: vecchia serva di casa Pascal</a:t>
            </a:r>
          </a:p>
          <a:p>
            <a:r>
              <a:rPr lang="it-IT" sz="1100" dirty="0" smtClean="0"/>
              <a:t>Adriana </a:t>
            </a:r>
            <a:r>
              <a:rPr lang="it-IT" sz="1100" dirty="0" err="1" smtClean="0"/>
              <a:t>Paleari</a:t>
            </a:r>
            <a:r>
              <a:rPr lang="it-IT" sz="1100" dirty="0" smtClean="0"/>
              <a:t>: figlia di </a:t>
            </a:r>
            <a:r>
              <a:rPr lang="it-IT" sz="1100" dirty="0" err="1" smtClean="0"/>
              <a:t>Paleari</a:t>
            </a:r>
            <a:r>
              <a:rPr lang="it-IT" sz="1100" dirty="0" smtClean="0"/>
              <a:t>.</a:t>
            </a:r>
            <a:r>
              <a:rPr lang="it-IT" sz="1100" dirty="0"/>
              <a:t> È una ragazza pura, gentile, educatissima, tenera e discreta ma allo stesso tempo è responsabile di sé stessa e di tutta la famiglia. È molto amata da Mattia proprio per queste sue doti particolari che la rendono unica, lei ricambia l' amore ma la "non identità" del protagonista impedirà il matrimonio e quindi qualsiasi altra evoluzione del rapporto</a:t>
            </a:r>
            <a:r>
              <a:rPr lang="it-IT" sz="1100" dirty="0" smtClean="0"/>
              <a:t>.</a:t>
            </a:r>
          </a:p>
          <a:p>
            <a:r>
              <a:rPr lang="it-IT" sz="1100" dirty="0" err="1" smtClean="0"/>
              <a:t>Max</a:t>
            </a:r>
            <a:r>
              <a:rPr lang="it-IT" sz="1100" dirty="0" smtClean="0"/>
              <a:t>:  lo spirito</a:t>
            </a:r>
          </a:p>
          <a:p>
            <a:r>
              <a:rPr lang="it-IT" sz="1100" dirty="0" smtClean="0"/>
              <a:t>Minerva: la cagnolina di Pepita</a:t>
            </a:r>
          </a:p>
          <a:p>
            <a:r>
              <a:rPr lang="it-IT" sz="1100" dirty="0" err="1" smtClean="0"/>
              <a:t>Bernaldez</a:t>
            </a:r>
            <a:r>
              <a:rPr lang="it-IT" sz="1100" dirty="0" smtClean="0"/>
              <a:t>: pittore spagnolo</a:t>
            </a:r>
          </a:p>
          <a:p>
            <a:r>
              <a:rPr lang="it-IT" sz="1100" dirty="0" smtClean="0"/>
              <a:t>Pepita: figlia del pittore</a:t>
            </a:r>
          </a:p>
          <a:p>
            <a:r>
              <a:rPr lang="it-IT" sz="1100" dirty="0" smtClean="0"/>
              <a:t>Silvia Caporale: zitella che abita in casa </a:t>
            </a:r>
            <a:r>
              <a:rPr lang="it-IT" sz="1100" dirty="0" err="1" smtClean="0"/>
              <a:t>Paleari</a:t>
            </a:r>
            <a:endParaRPr lang="it-IT" sz="1100" dirty="0" smtClean="0"/>
          </a:p>
          <a:p>
            <a:pPr marL="0" indent="0">
              <a:buNone/>
            </a:pPr>
            <a:endParaRPr lang="en-GB" sz="1100" dirty="0"/>
          </a:p>
        </p:txBody>
      </p:sp>
    </p:spTree>
    <p:extLst>
      <p:ext uri="{BB962C8B-B14F-4D97-AF65-F5344CB8AC3E}">
        <p14:creationId xmlns:p14="http://schemas.microsoft.com/office/powerpoint/2010/main" val="378108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latin typeface="Monotype Corsiva" panose="03010101010201010101" pitchFamily="66" charset="0"/>
              </a:rPr>
              <a:t>TRAMA</a:t>
            </a:r>
            <a:endParaRPr lang="en-GB" b="1" dirty="0">
              <a:solidFill>
                <a:srgbClr val="002060"/>
              </a:solidFill>
              <a:latin typeface="Monotype Corsiva" panose="03010101010201010101" pitchFamily="66" charset="0"/>
            </a:endParaRPr>
          </a:p>
        </p:txBody>
      </p:sp>
      <p:sp>
        <p:nvSpPr>
          <p:cNvPr id="3" name="Segnaposto contenuto 2"/>
          <p:cNvSpPr>
            <a:spLocks noGrp="1"/>
          </p:cNvSpPr>
          <p:nvPr>
            <p:ph idx="1"/>
          </p:nvPr>
        </p:nvSpPr>
        <p:spPr>
          <a:xfrm>
            <a:off x="611560" y="1196752"/>
            <a:ext cx="8013576" cy="5256584"/>
          </a:xfrm>
        </p:spPr>
        <p:txBody>
          <a:bodyPr>
            <a:noAutofit/>
          </a:bodyPr>
          <a:lstStyle/>
          <a:p>
            <a:pPr marL="0" indent="0" algn="just">
              <a:buNone/>
            </a:pPr>
            <a:r>
              <a:rPr lang="it-IT" sz="1600" dirty="0" smtClean="0"/>
              <a:t>Mattia Pascal vive a </a:t>
            </a:r>
            <a:r>
              <a:rPr lang="it-IT" sz="1600" dirty="0" err="1" smtClean="0"/>
              <a:t>Miragno</a:t>
            </a:r>
            <a:r>
              <a:rPr lang="it-IT" sz="1600" dirty="0" smtClean="0"/>
              <a:t>, un immaginario paese ligure, dove il padre, arricchitosi con il gioco d’azzardo e con i traffici marittimi, ha lasciato in eredità alla moglie e ai due figli. L’amministratore del patrimonio è Batta </a:t>
            </a:r>
            <a:r>
              <a:rPr lang="it-IT" sz="1600" dirty="0" err="1" smtClean="0"/>
              <a:t>Malagna</a:t>
            </a:r>
            <a:r>
              <a:rPr lang="it-IT" sz="1600" dirty="0" smtClean="0"/>
              <a:t> che lo sperpererà facendo perdere la ricchezza alla famiglia. Romilda, nipote del </a:t>
            </a:r>
            <a:r>
              <a:rPr lang="it-IT" sz="1600" dirty="0" err="1" smtClean="0"/>
              <a:t>Malagna</a:t>
            </a:r>
            <a:r>
              <a:rPr lang="it-IT" sz="1600" dirty="0" smtClean="0"/>
              <a:t>, viene messa incinta da Mattia, dopo che non è riuscito a farla sposare con il suo amico Pomino, è costretto a diventare suo marito e a convivere con la suocera che lo odia. Tramite l’amico Pomino, Mattia ottiene un lavoro come </a:t>
            </a:r>
            <a:r>
              <a:rPr lang="it-IT" sz="1600" dirty="0" err="1" smtClean="0"/>
              <a:t>bibiotecario</a:t>
            </a:r>
            <a:r>
              <a:rPr lang="it-IT" sz="1600" dirty="0" smtClean="0"/>
              <a:t>, ma dopo un po’ di tempo, infelice per il lavoro ed il matrimonio, decide di fuggire tentando l’avventura in Francia. Arriva a Montecarlo, gioca alla roulette e si arricchisce, quindi decide di tornare a casa per riscattare la sua proprietà e vendicarsi contro la suocera. Mentre è in treno legge un giornale su cui c’è scritto che a </a:t>
            </a:r>
            <a:r>
              <a:rPr lang="it-IT" sz="1600" dirty="0" err="1" smtClean="0"/>
              <a:t>Miragno</a:t>
            </a:r>
            <a:r>
              <a:rPr lang="it-IT" sz="1600" dirty="0" smtClean="0"/>
              <a:t> è stato ritrovato nella roggia di un mulino il cadavere di Mattia Pascal. Sconvolto, pensa che può crearsi un’altra vita poiché tutti ormai lo pensano morto. Inizia a viaggiare in Italia e poi all’estero chiamandosi Andriano </a:t>
            </a:r>
            <a:r>
              <a:rPr lang="it-IT" sz="1600" dirty="0" err="1" smtClean="0"/>
              <a:t>Meis</a:t>
            </a:r>
            <a:r>
              <a:rPr lang="it-IT" sz="1600" dirty="0" smtClean="0"/>
              <a:t> e poi si stabilisce a Roma in una camera sul Tevere. Si innamora di Adriana, figlia del padrone, la quale ricambia, e sogna di sposarla e di vivere un’altra vita, ma si rende conto che la sua esistenza non è reale. Non essendo registrato all’anagrafe è come se non esistesse, quindi non può sposarla , non può nemmeno denunciare il furto subito da Terenzio Papiano e non può fare tutte quelle cose che necessitano di un’identità. Finge così il suicidio e, lasciato il suo bastone e il suo cappello vicino al ponte del Tevere, ritorna a </a:t>
            </a:r>
            <a:r>
              <a:rPr lang="it-IT" sz="1600" dirty="0" err="1" smtClean="0"/>
              <a:t>Miragno</a:t>
            </a:r>
            <a:r>
              <a:rPr lang="it-IT" sz="1600" dirty="0" smtClean="0"/>
              <a:t> come Mattia Pascal. Sono trascorsi due anni, viene a sapere che la moglie si è risposata con Pomino e ha avuto una bambina. Si ritira a trascorrere le giornate nell’impolverata biblioteca dove lavorava in precedenza a scrivere la sua storia e ogni tanto si reca al cimitero  portare sulla tomba dei fiori.</a:t>
            </a:r>
            <a:endParaRPr lang="en-GB" sz="1600" dirty="0"/>
          </a:p>
        </p:txBody>
      </p:sp>
    </p:spTree>
    <p:extLst>
      <p:ext uri="{BB962C8B-B14F-4D97-AF65-F5344CB8AC3E}">
        <p14:creationId xmlns:p14="http://schemas.microsoft.com/office/powerpoint/2010/main" val="1063507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latin typeface="Monotype Corsiva" panose="03010101010201010101" pitchFamily="66" charset="0"/>
              </a:rPr>
              <a:t>AMBIENTAZIONE</a:t>
            </a:r>
            <a:endParaRPr lang="en-GB" b="1" dirty="0">
              <a:solidFill>
                <a:srgbClr val="002060"/>
              </a:solidFill>
              <a:latin typeface="Monotype Corsiva" panose="03010101010201010101" pitchFamily="66" charset="0"/>
            </a:endParaRPr>
          </a:p>
        </p:txBody>
      </p:sp>
      <p:sp>
        <p:nvSpPr>
          <p:cNvPr id="3" name="Segnaposto contenuto 2"/>
          <p:cNvSpPr>
            <a:spLocks noGrp="1"/>
          </p:cNvSpPr>
          <p:nvPr>
            <p:ph idx="1"/>
          </p:nvPr>
        </p:nvSpPr>
        <p:spPr/>
        <p:txBody>
          <a:bodyPr/>
          <a:lstStyle/>
          <a:p>
            <a:pPr marL="0" indent="0" algn="just">
              <a:buNone/>
            </a:pPr>
            <a:r>
              <a:rPr lang="it-IT" dirty="0"/>
              <a:t>Luoghi e tempi non sono molto bene specificati, in quanto la storia è un enorme flashback. </a:t>
            </a:r>
            <a:r>
              <a:rPr lang="it-IT" dirty="0" smtClean="0"/>
              <a:t>I luoghi principali sono a </a:t>
            </a:r>
            <a:r>
              <a:rPr lang="it-IT" dirty="0"/>
              <a:t>Roma, </a:t>
            </a:r>
            <a:r>
              <a:rPr lang="it-IT" dirty="0" err="1"/>
              <a:t>Miragno</a:t>
            </a:r>
            <a:r>
              <a:rPr lang="it-IT" dirty="0"/>
              <a:t> e </a:t>
            </a:r>
            <a:r>
              <a:rPr lang="it-IT" dirty="0" smtClean="0"/>
              <a:t>Montecarlo. </a:t>
            </a:r>
            <a:endParaRPr lang="en-GB" dirty="0"/>
          </a:p>
        </p:txBody>
      </p:sp>
    </p:spTree>
    <p:extLst>
      <p:ext uri="{BB962C8B-B14F-4D97-AF65-F5344CB8AC3E}">
        <p14:creationId xmlns:p14="http://schemas.microsoft.com/office/powerpoint/2010/main" val="2477663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002060"/>
                </a:solidFill>
                <a:latin typeface="Monotype Corsiva" panose="03010101010201010101" pitchFamily="66" charset="0"/>
              </a:rPr>
              <a:t>MODO DI SCRIVERE E DI RACCONTARE DELL’AUTORE</a:t>
            </a:r>
            <a:endParaRPr lang="en-GB" b="1" dirty="0">
              <a:solidFill>
                <a:srgbClr val="002060"/>
              </a:solidFill>
              <a:latin typeface="Monotype Corsiva" panose="03010101010201010101" pitchFamily="66" charset="0"/>
            </a:endParaRPr>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smtClean="0"/>
              <a:t>Il romanzo è un’autobiografia narrata in prima persona secondo il punto di vista di Mattia Pascal. La focalizzazione è, quindi, interna e il narratore è </a:t>
            </a:r>
            <a:r>
              <a:rPr lang="it-IT" dirty="0" err="1" smtClean="0"/>
              <a:t>onniscente</a:t>
            </a:r>
            <a:r>
              <a:rPr lang="it-IT" dirty="0" smtClean="0"/>
              <a:t>. Il narratore prepara il lettore a ciò che lo aspetta stimolando la curiosità e invogliandolo a proseguire la lettura. Il personaggio non vive direttamente le sue avventure ma racconta il suo passato come se fosse un diario-biografia attraverso un flash-back; quindi la fabula non coincide con l’intreccio. È un romanzo a struttura circolare, poiché inizia dalla conclusione rivendicando la condizione particolare di Mattia Pascal, ritenuto morto, che assume una nuova identità, uccide anche quest’ultima, e quindi ritorna se stesso ma al di fuori della sua normale vita precedente.</a:t>
            </a:r>
            <a:r>
              <a:rPr lang="en-GB" dirty="0" smtClean="0"/>
              <a:t> Lo </a:t>
            </a:r>
            <a:r>
              <a:rPr lang="en-GB" dirty="0" err="1" smtClean="0"/>
              <a:t>scrittore</a:t>
            </a:r>
            <a:r>
              <a:rPr lang="en-GB" dirty="0" smtClean="0"/>
              <a:t>, </a:t>
            </a:r>
            <a:r>
              <a:rPr lang="en-GB" dirty="0" err="1" smtClean="0"/>
              <a:t>infatti</a:t>
            </a:r>
            <a:r>
              <a:rPr lang="en-GB" dirty="0" smtClean="0"/>
              <a:t>, </a:t>
            </a:r>
            <a:r>
              <a:rPr lang="en-GB" dirty="0" err="1" smtClean="0"/>
              <a:t>ricorda</a:t>
            </a:r>
            <a:r>
              <a:rPr lang="en-GB" dirty="0" smtClean="0"/>
              <a:t> </a:t>
            </a:r>
            <a:r>
              <a:rPr lang="en-GB" dirty="0" err="1" smtClean="0"/>
              <a:t>fatti</a:t>
            </a:r>
            <a:r>
              <a:rPr lang="en-GB" dirty="0" smtClean="0"/>
              <a:t> </a:t>
            </a:r>
            <a:r>
              <a:rPr lang="en-GB" dirty="0" err="1" smtClean="0"/>
              <a:t>avvenuti</a:t>
            </a:r>
            <a:r>
              <a:rPr lang="en-GB" dirty="0" smtClean="0"/>
              <a:t> in </a:t>
            </a:r>
            <a:r>
              <a:rPr lang="en-GB" dirty="0" err="1" smtClean="0"/>
              <a:t>precedenza</a:t>
            </a:r>
            <a:r>
              <a:rPr lang="en-GB" dirty="0" smtClean="0"/>
              <a:t> e </a:t>
            </a:r>
            <a:r>
              <a:rPr lang="en-GB" dirty="0" err="1" smtClean="0"/>
              <a:t>va</a:t>
            </a:r>
            <a:r>
              <a:rPr lang="en-GB" dirty="0" smtClean="0"/>
              <a:t> a </a:t>
            </a:r>
            <a:r>
              <a:rPr lang="en-GB" dirty="0" err="1" smtClean="0"/>
              <a:t>ritroso</a:t>
            </a:r>
            <a:r>
              <a:rPr lang="en-GB" dirty="0" smtClean="0"/>
              <a:t> </a:t>
            </a:r>
            <a:r>
              <a:rPr lang="en-GB" dirty="0" err="1" smtClean="0"/>
              <a:t>nel</a:t>
            </a:r>
            <a:r>
              <a:rPr lang="en-GB" dirty="0" smtClean="0"/>
              <a:t> tempo, </a:t>
            </a:r>
            <a:r>
              <a:rPr lang="en-GB" dirty="0" err="1" smtClean="0"/>
              <a:t>però</a:t>
            </a:r>
            <a:r>
              <a:rPr lang="en-GB" dirty="0" smtClean="0"/>
              <a:t> </a:t>
            </a:r>
            <a:r>
              <a:rPr lang="en-GB" dirty="0" err="1" smtClean="0"/>
              <a:t>alla</a:t>
            </a:r>
            <a:r>
              <a:rPr lang="en-GB" dirty="0" smtClean="0"/>
              <a:t> fine del </a:t>
            </a:r>
            <a:r>
              <a:rPr lang="en-GB" dirty="0" err="1" smtClean="0"/>
              <a:t>racconto</a:t>
            </a:r>
            <a:r>
              <a:rPr lang="en-GB" dirty="0" smtClean="0"/>
              <a:t> </a:t>
            </a:r>
            <a:r>
              <a:rPr lang="en-GB" dirty="0" err="1" smtClean="0"/>
              <a:t>torna</a:t>
            </a:r>
            <a:r>
              <a:rPr lang="en-GB" dirty="0" smtClean="0"/>
              <a:t> al </a:t>
            </a:r>
            <a:r>
              <a:rPr lang="en-GB" dirty="0" err="1" smtClean="0"/>
              <a:t>presente</a:t>
            </a:r>
            <a:r>
              <a:rPr lang="en-GB" dirty="0" smtClean="0"/>
              <a:t>.</a:t>
            </a:r>
          </a:p>
          <a:p>
            <a:pPr marL="0" indent="0" algn="just">
              <a:buNone/>
            </a:pPr>
            <a:r>
              <a:rPr lang="it-IT" dirty="0" smtClean="0"/>
              <a:t>Nello scrivere il romanzo l’autore utilizza un linguaggio comune e semplice, fondato sul parlato ed improntato alla quotidianità, arricchito da termini ed espressioni tipiche del parlato oppure termini bizzarri o con uso di diminutivi, accrescitivi,…</a:t>
            </a:r>
          </a:p>
        </p:txBody>
      </p:sp>
    </p:spTree>
    <p:extLst>
      <p:ext uri="{BB962C8B-B14F-4D97-AF65-F5344CB8AC3E}">
        <p14:creationId xmlns:p14="http://schemas.microsoft.com/office/powerpoint/2010/main" val="3437443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002060"/>
                </a:solidFill>
                <a:latin typeface="Monotype Corsiva" panose="03010101010201010101" pitchFamily="66" charset="0"/>
              </a:rPr>
              <a:t>INTENZIONE COMUNICATIVA DEL ROMANZO</a:t>
            </a:r>
            <a:endParaRPr lang="en-GB" b="1" dirty="0">
              <a:solidFill>
                <a:srgbClr val="002060"/>
              </a:solidFill>
              <a:latin typeface="Monotype Corsiva" panose="03010101010201010101" pitchFamily="66" charset="0"/>
            </a:endParaRPr>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a:t>l'intenzione comunicativa è che Mattia Pascal non si riesce ad accontentare della sua vita che lo rende infelice ed è timoroso di non essere all'altezza di far niente e allora cerca di sfuggire da quella vita inventandosene un'altra e trasformandosi quindi </a:t>
            </a:r>
            <a:r>
              <a:rPr lang="it-IT" dirty="0" smtClean="0"/>
              <a:t>in Adriano </a:t>
            </a:r>
            <a:r>
              <a:rPr lang="it-IT" dirty="0" err="1" smtClean="0"/>
              <a:t>Meis</a:t>
            </a:r>
            <a:r>
              <a:rPr lang="it-IT" dirty="0" smtClean="0"/>
              <a:t>. Non riesce in questa </a:t>
            </a:r>
            <a:r>
              <a:rPr lang="it-IT" dirty="0"/>
              <a:t>impresa </a:t>
            </a:r>
            <a:r>
              <a:rPr lang="it-IT" dirty="0" err="1"/>
              <a:t>perchè</a:t>
            </a:r>
            <a:r>
              <a:rPr lang="it-IT" dirty="0"/>
              <a:t> non può far nulla di ciò che richiede un'identità in quanto la sua esistenza non è reale, tant'è che ritorna ad essere Mattia Pascal</a:t>
            </a:r>
            <a:r>
              <a:rPr lang="it-IT" dirty="0" smtClean="0"/>
              <a:t>. Ciò significa che la realtà non si </a:t>
            </a:r>
            <a:r>
              <a:rPr lang="it-IT" smtClean="0"/>
              <a:t>può cambiare. </a:t>
            </a:r>
            <a:r>
              <a:rPr lang="it-IT" dirty="0" smtClean="0"/>
              <a:t>Il modo di interpretare è personale, perché secondo lui non è come una ruota che gira e che insegue una persona a cui vuole portare giovamento, ma pensa che siamo noi uomini ad inseguirla e a cercarla; essa non è molto introvabile e rara, basta cercarla e conservarla.</a:t>
            </a:r>
          </a:p>
          <a:p>
            <a:pPr marL="0" indent="0" algn="just">
              <a:buNone/>
            </a:pPr>
            <a:r>
              <a:rPr lang="it-IT" dirty="0" smtClean="0"/>
              <a:t>L’amicizia è importante ai fini di una vita in una società, perché senza un amico si vive soli e sperduti e non si ha nessuno che ci possa aiutare in caso di necessità. Con un amico bisogna essere sinceri e si devono confidare i propri pensieri e le proprie sensazioni. Mattia Pascal aveva qualche amico, ad esempio Pomino, mentre Adriano </a:t>
            </a:r>
            <a:r>
              <a:rPr lang="it-IT" dirty="0" err="1" smtClean="0"/>
              <a:t>Meis</a:t>
            </a:r>
            <a:r>
              <a:rPr lang="it-IT" dirty="0" smtClean="0"/>
              <a:t> non poteva avere amici in quanto viveva in menzogna.</a:t>
            </a:r>
            <a:endParaRPr lang="en-GB" dirty="0"/>
          </a:p>
        </p:txBody>
      </p:sp>
    </p:spTree>
    <p:extLst>
      <p:ext uri="{BB962C8B-B14F-4D97-AF65-F5344CB8AC3E}">
        <p14:creationId xmlns:p14="http://schemas.microsoft.com/office/powerpoint/2010/main" val="1186001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b="1" dirty="0" smtClean="0">
                <a:solidFill>
                  <a:srgbClr val="002060"/>
                </a:solidFill>
                <a:latin typeface="Monotype Corsiva" panose="03010101010201010101" pitchFamily="66" charset="0"/>
              </a:rPr>
              <a:t>BRANO</a:t>
            </a:r>
            <a:endParaRPr lang="en-GB" b="1" dirty="0">
              <a:solidFill>
                <a:srgbClr val="002060"/>
              </a:solidFill>
              <a:latin typeface="Monotype Corsiva" panose="03010101010201010101" pitchFamily="66" charset="0"/>
            </a:endParaRPr>
          </a:p>
        </p:txBody>
      </p:sp>
      <p:sp>
        <p:nvSpPr>
          <p:cNvPr id="3" name="Segnaposto contenuto 2"/>
          <p:cNvSpPr>
            <a:spLocks noGrp="1"/>
          </p:cNvSpPr>
          <p:nvPr>
            <p:ph idx="1"/>
          </p:nvPr>
        </p:nvSpPr>
        <p:spPr/>
        <p:txBody>
          <a:bodyPr>
            <a:noAutofit/>
          </a:bodyPr>
          <a:lstStyle/>
          <a:p>
            <a:pPr marL="0" indent="0">
              <a:buNone/>
            </a:pPr>
            <a:r>
              <a:rPr lang="it-IT" sz="1200" dirty="0"/>
              <a:t>Avevo il giornale ancora in mano e lo voltai per cercare in seconda pagina qualche dono migliore di quelli del Lama. Gli occhi mi andarono su un</a:t>
            </a:r>
            <a:br>
              <a:rPr lang="it-IT" sz="1200" dirty="0"/>
            </a:br>
            <a:r>
              <a:rPr lang="it-IT" sz="1200" dirty="0"/>
              <a:t/>
            </a:r>
            <a:br>
              <a:rPr lang="it-IT" sz="1200" dirty="0"/>
            </a:br>
            <a:r>
              <a:rPr lang="it-IT" sz="1200" dirty="0"/>
              <a:t>Suicidio</a:t>
            </a:r>
            <a:br>
              <a:rPr lang="it-IT" sz="1200" dirty="0"/>
            </a:br>
            <a:r>
              <a:rPr lang="it-IT" sz="1200" dirty="0"/>
              <a:t/>
            </a:r>
            <a:br>
              <a:rPr lang="it-IT" sz="1200" dirty="0"/>
            </a:br>
            <a:r>
              <a:rPr lang="it-IT" sz="1200" dirty="0"/>
              <a:t>così, in grassetto.</a:t>
            </a:r>
            <a:br>
              <a:rPr lang="it-IT" sz="1200" dirty="0"/>
            </a:br>
            <a:r>
              <a:rPr lang="it-IT" sz="1200" dirty="0"/>
              <a:t/>
            </a:r>
            <a:br>
              <a:rPr lang="it-IT" sz="1200" dirty="0"/>
            </a:br>
            <a:r>
              <a:rPr lang="it-IT" sz="1200" dirty="0"/>
              <a:t>Pensai subito che potesse esser quello di Montecarlo, e m’affrettai a leggere. Ma mi arrestai, sorpreso, al primo rigo, stampato di [p. 90]minutissimo carattere: Ci telegrafano da </a:t>
            </a:r>
            <a:r>
              <a:rPr lang="it-IT" sz="1200" dirty="0" err="1"/>
              <a:t>Miragno</a:t>
            </a:r>
            <a:r>
              <a:rPr lang="it-IT" sz="1200" dirty="0"/>
              <a:t>.</a:t>
            </a:r>
            <a:br>
              <a:rPr lang="it-IT" sz="1200" dirty="0"/>
            </a:br>
            <a:r>
              <a:rPr lang="it-IT" sz="1200" dirty="0"/>
              <a:t/>
            </a:r>
            <a:br>
              <a:rPr lang="it-IT" sz="1200" dirty="0"/>
            </a:br>
            <a:r>
              <a:rPr lang="it-IT" sz="1200" dirty="0"/>
              <a:t>― </a:t>
            </a:r>
            <a:r>
              <a:rPr lang="it-IT" sz="1200" dirty="0" err="1"/>
              <a:t>Miragno</a:t>
            </a:r>
            <a:r>
              <a:rPr lang="it-IT" sz="1200" dirty="0"/>
              <a:t>? Chi si sarà suicidato nel mio paese?</a:t>
            </a:r>
            <a:br>
              <a:rPr lang="it-IT" sz="1200" dirty="0"/>
            </a:br>
            <a:r>
              <a:rPr lang="it-IT" sz="1200" dirty="0"/>
              <a:t/>
            </a:r>
            <a:br>
              <a:rPr lang="it-IT" sz="1200" dirty="0"/>
            </a:br>
            <a:r>
              <a:rPr lang="it-IT" sz="1200" dirty="0"/>
              <a:t>Lessi:</a:t>
            </a:r>
            <a:br>
              <a:rPr lang="it-IT" sz="1200" dirty="0"/>
            </a:br>
            <a:r>
              <a:rPr lang="it-IT" sz="1200" dirty="0"/>
              <a:t/>
            </a:r>
            <a:br>
              <a:rPr lang="it-IT" sz="1200" dirty="0"/>
            </a:br>
            <a:r>
              <a:rPr lang="it-IT" sz="1200" dirty="0"/>
              <a:t>« Ieri, sabato 28, è stato rinvenuto nella gora d’un mulino un cadavere in istato d’avanzata putrefazione....</a:t>
            </a:r>
            <a:br>
              <a:rPr lang="it-IT" sz="1200" dirty="0"/>
            </a:br>
            <a:r>
              <a:rPr lang="it-IT" sz="1200" dirty="0"/>
              <a:t/>
            </a:r>
            <a:br>
              <a:rPr lang="it-IT" sz="1200" dirty="0"/>
            </a:br>
            <a:r>
              <a:rPr lang="it-IT" sz="1200" dirty="0"/>
              <a:t>A un tratto, la vista mi s’annebbiò, sembrandomi di scorgere nel rigo seguente il nome del mio podere; e, siccome stentavo a leggere, con un occhio solo, quella stampa minuscola, m’alzai in piedi, per essere più vicino al lume.</a:t>
            </a:r>
            <a:br>
              <a:rPr lang="it-IT" sz="1200" dirty="0"/>
            </a:br>
            <a:r>
              <a:rPr lang="it-IT" sz="1200" dirty="0"/>
              <a:t/>
            </a:r>
            <a:br>
              <a:rPr lang="it-IT" sz="1200" dirty="0"/>
            </a:br>
            <a:r>
              <a:rPr lang="it-IT" sz="1200" dirty="0"/>
              <a:t>« ....putrefazione. Il molino è sito in un podere detto della Stia, a circa due chilometri dalla nostra città. Accorsa sopra luogo l’autorità giudiziaria con altra gente, il cadavere fu estratto dalla gora per le constatazioni di legge e piantonato. Più tardi esso fu riconosciuto per quello del nostro....</a:t>
            </a:r>
            <a:br>
              <a:rPr lang="it-IT" sz="1200" dirty="0"/>
            </a:br>
            <a:r>
              <a:rPr lang="it-IT" sz="1200" dirty="0"/>
              <a:t/>
            </a:r>
            <a:br>
              <a:rPr lang="it-IT" sz="1200" dirty="0"/>
            </a:br>
            <a:r>
              <a:rPr lang="it-IT" sz="1200" dirty="0"/>
              <a:t>Il cuore mi balzò in gola e guardai, spiritato, i miei compagni di viaggio che dormivano tutti.</a:t>
            </a:r>
            <a:br>
              <a:rPr lang="it-IT" sz="1200" dirty="0"/>
            </a:br>
            <a:r>
              <a:rPr lang="it-IT" sz="1200" dirty="0"/>
              <a:t/>
            </a:r>
            <a:br>
              <a:rPr lang="it-IT" sz="1200" dirty="0"/>
            </a:br>
            <a:r>
              <a:rPr lang="it-IT" sz="1200" dirty="0"/>
              <a:t/>
            </a:r>
            <a:br>
              <a:rPr lang="it-IT" sz="1200" dirty="0"/>
            </a:br>
            <a:endParaRPr lang="en-GB" sz="1200" dirty="0"/>
          </a:p>
        </p:txBody>
      </p:sp>
    </p:spTree>
    <p:extLst>
      <p:ext uri="{BB962C8B-B14F-4D97-AF65-F5344CB8AC3E}">
        <p14:creationId xmlns:p14="http://schemas.microsoft.com/office/powerpoint/2010/main" val="3975186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611560" y="476672"/>
            <a:ext cx="8064896" cy="6165304"/>
          </a:xfrm>
        </p:spPr>
        <p:txBody>
          <a:bodyPr>
            <a:noAutofit/>
          </a:bodyPr>
          <a:lstStyle/>
          <a:p>
            <a:pPr marL="0" indent="0">
              <a:buNone/>
            </a:pPr>
            <a:r>
              <a:rPr lang="it-IT" sz="1200" dirty="0"/>
              <a:t>« Accorsa sopra luogo.... estratto dalla gora.... e piantonato.... fu riconosciuto per quello del nostro bibliotecario....</a:t>
            </a:r>
            <a:br>
              <a:rPr lang="it-IT" sz="1200" dirty="0"/>
            </a:br>
            <a:r>
              <a:rPr lang="it-IT" sz="1200" dirty="0"/>
              <a:t/>
            </a:r>
            <a:br>
              <a:rPr lang="it-IT" sz="1200" dirty="0"/>
            </a:br>
            <a:r>
              <a:rPr lang="it-IT" sz="1200" dirty="0"/>
              <a:t>― Io?</a:t>
            </a:r>
            <a:br>
              <a:rPr lang="it-IT" sz="1200" dirty="0"/>
            </a:br>
            <a:r>
              <a:rPr lang="it-IT" sz="1200" dirty="0"/>
              <a:t/>
            </a:r>
            <a:br>
              <a:rPr lang="it-IT" sz="1200" dirty="0"/>
            </a:br>
            <a:r>
              <a:rPr lang="it-IT" sz="1200" dirty="0"/>
              <a:t>« Accorsa sopra luogo.... più tardi.... per quello del nostro bibliotecario Mattia Pascal, scomparso da parecchi giorni. Causa del suicidio: dissesti </a:t>
            </a:r>
            <a:r>
              <a:rPr lang="it-IT" sz="1200" dirty="0" err="1"/>
              <a:t>finanziarii</a:t>
            </a:r>
            <a:r>
              <a:rPr lang="it-IT" sz="1200" dirty="0"/>
              <a:t>. »</a:t>
            </a:r>
            <a:br>
              <a:rPr lang="it-IT" sz="1200" dirty="0"/>
            </a:br>
            <a:r>
              <a:rPr lang="it-IT" sz="1200" dirty="0"/>
              <a:t/>
            </a:r>
            <a:br>
              <a:rPr lang="it-IT" sz="1200" dirty="0"/>
            </a:br>
            <a:r>
              <a:rPr lang="it-IT" sz="1200" dirty="0"/>
              <a:t>― Io?... Scomparso.... riconosciuto.... Mattia Pascal....</a:t>
            </a:r>
            <a:br>
              <a:rPr lang="it-IT" sz="1200" dirty="0"/>
            </a:br>
            <a:r>
              <a:rPr lang="it-IT" sz="1200" dirty="0" smtClean="0"/>
              <a:t>Rilessi </a:t>
            </a:r>
            <a:r>
              <a:rPr lang="it-IT" sz="1200" dirty="0"/>
              <a:t>con piglio feroce e col cuore in tumulto non so più quante volte quelle poche righe. Nel primo impeto, tutte le mie energie vitali insorsero violentemente per protestare: [p. 91]come se quella notizia, così irritante nella sua impassibile laconicità, potesse anche per me esser vera. Ma, se non per me, era pur vera per gli altri; e la certezza che questi altri avevano fin da </a:t>
            </a:r>
            <a:r>
              <a:rPr lang="it-IT" sz="1200" dirty="0" err="1"/>
              <a:t>jeri</a:t>
            </a:r>
            <a:r>
              <a:rPr lang="it-IT" sz="1200" dirty="0"/>
              <a:t> della mia morte era su me come una odiosa sopraffazione, permanente, schiacciante, intollerabile. Guardai di nuovo i miei compagni di viaggio e, quasi anch’essi, lì, sotto gli occhi miei, riposassero in quella certezza, ebbi la tentazione di scuoterli da quei loro scomodi e penosi atteggiamenti, scuoterli, svegliarli, per gridar loro che non era vero.</a:t>
            </a:r>
            <a:br>
              <a:rPr lang="it-IT" sz="1200" dirty="0"/>
            </a:br>
            <a:r>
              <a:rPr lang="it-IT" sz="1200" dirty="0"/>
              <a:t/>
            </a:r>
            <a:br>
              <a:rPr lang="it-IT" sz="1200" dirty="0"/>
            </a:br>
            <a:r>
              <a:rPr lang="it-IT" sz="1200" dirty="0"/>
              <a:t>― Possibile?</a:t>
            </a:r>
            <a:br>
              <a:rPr lang="it-IT" sz="1200" dirty="0"/>
            </a:br>
            <a:r>
              <a:rPr lang="it-IT" sz="1200" dirty="0"/>
              <a:t/>
            </a:r>
            <a:br>
              <a:rPr lang="it-IT" sz="1200" dirty="0"/>
            </a:br>
            <a:r>
              <a:rPr lang="it-IT" sz="1200" dirty="0"/>
              <a:t>E rilessi ancora una volta la notizia </a:t>
            </a:r>
            <a:r>
              <a:rPr lang="it-IT" sz="1200" dirty="0" err="1"/>
              <a:t>sbalorditoja</a:t>
            </a:r>
            <a:r>
              <a:rPr lang="it-IT" sz="1200" dirty="0"/>
              <a:t>.</a:t>
            </a:r>
            <a:br>
              <a:rPr lang="it-IT" sz="1200" dirty="0"/>
            </a:br>
            <a:r>
              <a:rPr lang="it-IT" sz="1200" dirty="0"/>
              <a:t/>
            </a:r>
            <a:br>
              <a:rPr lang="it-IT" sz="1200" dirty="0"/>
            </a:br>
            <a:r>
              <a:rPr lang="it-IT" sz="1200" dirty="0"/>
              <a:t>Non potevo più stare alle mosse. Avrei voluto che il treno s’arrestasse, avrei voluto che corresse a precipizio: quel suo andar monotono, da automa duro, sordo e greve, mi faceva crescere di punto in punto l’orgasmo. Aprivo e chiudevo le mani continuamente, affondandomi le unghie nelle palme; spiegazzavo il giornale; lo rimettevo in sesto per rilegger la notizia che già sapevo a memoria, parola per parola.</a:t>
            </a:r>
            <a:br>
              <a:rPr lang="it-IT" sz="1200" dirty="0"/>
            </a:br>
            <a:r>
              <a:rPr lang="it-IT" sz="1200" dirty="0"/>
              <a:t/>
            </a:r>
            <a:br>
              <a:rPr lang="it-IT" sz="1200" dirty="0"/>
            </a:br>
            <a:r>
              <a:rPr lang="it-IT" sz="1200" dirty="0"/>
              <a:t>― Riconosciuto! Ma possibile che m’abbiano riconosciuto?.... In istato d’avanzata putrefazione.... </a:t>
            </a:r>
            <a:r>
              <a:rPr lang="it-IT" sz="1200" dirty="0" err="1"/>
              <a:t>puàh</a:t>
            </a:r>
            <a:r>
              <a:rPr lang="it-IT" sz="1200" dirty="0"/>
              <a:t>!</a:t>
            </a:r>
            <a:br>
              <a:rPr lang="it-IT" sz="1200" dirty="0"/>
            </a:br>
            <a:r>
              <a:rPr lang="it-IT" sz="1200" dirty="0"/>
              <a:t/>
            </a:r>
            <a:br>
              <a:rPr lang="it-IT" sz="1200" dirty="0"/>
            </a:br>
            <a:r>
              <a:rPr lang="it-IT" sz="1200" dirty="0"/>
              <a:t>Mi vidi per un momento, lì nell’acqua verdastra della gora, fradicio, gonfio, orribile, galleggiante.... Nel raccapriccio istintivo, incrociai le braccia sul petto e con le mani mi palpai, mi strinsi:</a:t>
            </a:r>
            <a:br>
              <a:rPr lang="it-IT" sz="1200" dirty="0"/>
            </a:br>
            <a:r>
              <a:rPr lang="it-IT" sz="1200" dirty="0"/>
              <a:t/>
            </a:r>
            <a:br>
              <a:rPr lang="it-IT" sz="1200" dirty="0"/>
            </a:br>
            <a:endParaRPr lang="en-GB" sz="1200" dirty="0"/>
          </a:p>
        </p:txBody>
      </p:sp>
    </p:spTree>
    <p:extLst>
      <p:ext uri="{BB962C8B-B14F-4D97-AF65-F5344CB8AC3E}">
        <p14:creationId xmlns:p14="http://schemas.microsoft.com/office/powerpoint/2010/main" val="205547503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1546</Words>
  <Application>Microsoft Office PowerPoint</Application>
  <PresentationFormat>Presentazione su schermo (4:3)</PresentationFormat>
  <Paragraphs>45</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IL FU MATTIA PASCAL</vt:lpstr>
      <vt:lpstr>NOTIZIE SULL’AUTORE, INQUADRAZIONE DEL ROMANZO NELLA SUA PRODUZIONE E NELLA SUA EPOCA</vt:lpstr>
      <vt:lpstr>PERSONAGGI PRINCIPALI</vt:lpstr>
      <vt:lpstr>TRAMA</vt:lpstr>
      <vt:lpstr>AMBIENTAZIONE</vt:lpstr>
      <vt:lpstr>MODO DI SCRIVERE E DI RACCONTARE DELL’AUTORE</vt:lpstr>
      <vt:lpstr>INTENZIONE COMUNICATIVA DEL ROMANZO</vt:lpstr>
      <vt:lpstr>BRANO</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FU MATTIA PASCAL</dc:title>
  <dc:creator>Mio</dc:creator>
  <cp:lastModifiedBy>Mio</cp:lastModifiedBy>
  <cp:revision>34</cp:revision>
  <dcterms:created xsi:type="dcterms:W3CDTF">2014-03-09T17:30:30Z</dcterms:created>
  <dcterms:modified xsi:type="dcterms:W3CDTF">2014-03-11T18:42:17Z</dcterms:modified>
</cp:coreProperties>
</file>